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handoutMasterIdLst>
    <p:handoutMasterId r:id="rId30"/>
  </p:handoutMasterIdLst>
  <p:sldIdLst>
    <p:sldId id="257" r:id="rId2"/>
    <p:sldId id="268" r:id="rId3"/>
    <p:sldId id="260" r:id="rId4"/>
    <p:sldId id="267" r:id="rId5"/>
    <p:sldId id="269" r:id="rId6"/>
    <p:sldId id="265" r:id="rId7"/>
    <p:sldId id="270" r:id="rId8"/>
    <p:sldId id="271" r:id="rId9"/>
    <p:sldId id="272" r:id="rId10"/>
    <p:sldId id="285" r:id="rId11"/>
    <p:sldId id="288" r:id="rId12"/>
    <p:sldId id="283" r:id="rId13"/>
    <p:sldId id="282" r:id="rId14"/>
    <p:sldId id="273" r:id="rId15"/>
    <p:sldId id="274" r:id="rId16"/>
    <p:sldId id="275" r:id="rId17"/>
    <p:sldId id="276" r:id="rId18"/>
    <p:sldId id="277" r:id="rId19"/>
    <p:sldId id="278" r:id="rId20"/>
    <p:sldId id="259" r:id="rId21"/>
    <p:sldId id="280" r:id="rId22"/>
    <p:sldId id="281" r:id="rId23"/>
    <p:sldId id="266" r:id="rId24"/>
    <p:sldId id="284" r:id="rId25"/>
    <p:sldId id="287" r:id="rId26"/>
    <p:sldId id="289" r:id="rId27"/>
    <p:sldId id="290" r:id="rId28"/>
  </p:sldIdLst>
  <p:sldSz cx="9144000" cy="6858000" type="screen4x3"/>
  <p:notesSz cx="6888163" cy="100203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582" y="-270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01698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9E8B9DCF-C204-468D-8ED6-184429A5656A}" type="datetimeFigureOut">
              <a:rPr lang="en-GB" smtClean="0"/>
              <a:t>16/07/2017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01698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03AE8377-761B-4EAA-8D88-902AE5E253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54486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1698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5FBAEE92-089C-4A70-AEAE-C3CD60400E32}" type="datetimeFigureOut">
              <a:rPr lang="en-GB" smtClean="0"/>
              <a:t>16/07/2017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39800" y="750888"/>
            <a:ext cx="5008563" cy="37576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16" tIns="48308" rIns="96616" bIns="48308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vert="horz" lIns="96616" tIns="48308" rIns="96616" bIns="48308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1698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6D385BC3-2478-4E8A-A90E-AA329C760F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00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9DCB52-F24A-4732-9D6B-0CC79366FED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972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668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70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57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119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58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61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084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975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710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278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249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939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tszyrowski/workshop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pydev.org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rogramiz.com/python-programming/keyword-list#none" TargetMode="External"/><Relationship Id="rId13" Type="http://schemas.openxmlformats.org/officeDocument/2006/relationships/hyperlink" Target="https://www.programiz.com/python-programming/keyword-list#def" TargetMode="External"/><Relationship Id="rId18" Type="http://schemas.openxmlformats.org/officeDocument/2006/relationships/hyperlink" Target="https://www.programiz.com/python-programming/keyword-list#del" TargetMode="External"/><Relationship Id="rId26" Type="http://schemas.openxmlformats.org/officeDocument/2006/relationships/hyperlink" Target="https://www.programiz.com/python-programming/keyword-list#in" TargetMode="External"/><Relationship Id="rId3" Type="http://schemas.openxmlformats.org/officeDocument/2006/relationships/hyperlink" Target="https://www.programiz.com/python-programming/keyword-list#true_false" TargetMode="External"/><Relationship Id="rId21" Type="http://schemas.openxmlformats.org/officeDocument/2006/relationships/hyperlink" Target="https://www.programiz.com/python-programming/keyword-list#as" TargetMode="External"/><Relationship Id="rId7" Type="http://schemas.openxmlformats.org/officeDocument/2006/relationships/hyperlink" Target="https://www.programiz.com/python-programming/keyword-list#return" TargetMode="External"/><Relationship Id="rId12" Type="http://schemas.openxmlformats.org/officeDocument/2006/relationships/hyperlink" Target="https://www.programiz.com/python-programming/keyword-list#except_raise_try" TargetMode="External"/><Relationship Id="rId17" Type="http://schemas.openxmlformats.org/officeDocument/2006/relationships/hyperlink" Target="https://www.programiz.com/python-programming/keyword-list#and_or_not" TargetMode="External"/><Relationship Id="rId25" Type="http://schemas.openxmlformats.org/officeDocument/2006/relationships/hyperlink" Target="https://www.programiz.com/python-programming/keyword-list#pass" TargetMode="External"/><Relationship Id="rId2" Type="http://schemas.openxmlformats.org/officeDocument/2006/relationships/image" Target="../media/image21.jpeg"/><Relationship Id="rId16" Type="http://schemas.openxmlformats.org/officeDocument/2006/relationships/hyperlink" Target="https://www.programiz.com/python-programming/keyword-list#while" TargetMode="External"/><Relationship Id="rId20" Type="http://schemas.openxmlformats.org/officeDocument/2006/relationships/hyperlink" Target="https://www.programiz.com/python-programming/keyword-list#with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rogramiz.com/python-programming/keyword-list#is" TargetMode="External"/><Relationship Id="rId11" Type="http://schemas.openxmlformats.org/officeDocument/2006/relationships/hyperlink" Target="https://www.programiz.com/python-programming/keyword-list#lambda" TargetMode="External"/><Relationship Id="rId24" Type="http://schemas.openxmlformats.org/officeDocument/2006/relationships/hyperlink" Target="https://www.programiz.com/python-programming/keyword-list#assert" TargetMode="External"/><Relationship Id="rId5" Type="http://schemas.openxmlformats.org/officeDocument/2006/relationships/hyperlink" Target="https://www.programiz.com/python-programming/keyword-list#finally" TargetMode="External"/><Relationship Id="rId15" Type="http://schemas.openxmlformats.org/officeDocument/2006/relationships/hyperlink" Target="https://www.programiz.com/python-programming/keyword-list#nonlocal" TargetMode="External"/><Relationship Id="rId23" Type="http://schemas.openxmlformats.org/officeDocument/2006/relationships/hyperlink" Target="https://www.programiz.com/python-programming/keyword-list#yield" TargetMode="External"/><Relationship Id="rId10" Type="http://schemas.openxmlformats.org/officeDocument/2006/relationships/hyperlink" Target="https://www.programiz.com/python-programming/keyword-list#for" TargetMode="External"/><Relationship Id="rId19" Type="http://schemas.openxmlformats.org/officeDocument/2006/relationships/hyperlink" Target="https://www.programiz.com/python-programming/keyword-list#global" TargetMode="External"/><Relationship Id="rId4" Type="http://schemas.openxmlformats.org/officeDocument/2006/relationships/hyperlink" Target="https://www.programiz.com/python-programming/keyword-list#class" TargetMode="External"/><Relationship Id="rId9" Type="http://schemas.openxmlformats.org/officeDocument/2006/relationships/hyperlink" Target="https://www.programiz.com/python-programming/keyword-list#break_continue" TargetMode="External"/><Relationship Id="rId14" Type="http://schemas.openxmlformats.org/officeDocument/2006/relationships/hyperlink" Target="https://www.programiz.com/python-programming/keyword-list#from_import" TargetMode="External"/><Relationship Id="rId22" Type="http://schemas.openxmlformats.org/officeDocument/2006/relationships/hyperlink" Target="https://www.programiz.com/python-programming/keyword-list#if_else_elif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hosted.org/PyInstaller/usage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ython.org/dev/peps/pep-0020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ython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717032"/>
            <a:ext cx="9144000" cy="1656184"/>
          </a:xfrm>
        </p:spPr>
        <p:txBody>
          <a:bodyPr>
            <a:normAutofit/>
          </a:bodyPr>
          <a:lstStyle/>
          <a:p>
            <a:r>
              <a:rPr lang="en-GB" b="1" dirty="0" smtClean="0"/>
              <a:t>W4T Introduction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43808" y="6356350"/>
            <a:ext cx="3816424" cy="365125"/>
          </a:xfrm>
        </p:spPr>
        <p:txBody>
          <a:bodyPr/>
          <a:lstStyle/>
          <a:p>
            <a:r>
              <a:rPr lang="en-GB" dirty="0" smtClean="0">
                <a:solidFill>
                  <a:prstClr val="black">
                    <a:tint val="75000"/>
                  </a:prstClr>
                </a:solidFill>
              </a:rPr>
              <a:t>W4T - Introduction - Tomasz </a:t>
            </a:r>
            <a:r>
              <a:rPr lang="en-GB" dirty="0" err="1" smtClean="0">
                <a:solidFill>
                  <a:prstClr val="black">
                    <a:tint val="75000"/>
                  </a:prstClr>
                </a:solidFill>
              </a:rPr>
              <a:t>Szyrowski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2776"/>
            <a:ext cx="9144000" cy="271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30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8434" y="0"/>
            <a:ext cx="9172433" cy="1143000"/>
          </a:xfrm>
        </p:spPr>
        <p:txBody>
          <a:bodyPr/>
          <a:lstStyle/>
          <a:p>
            <a:r>
              <a:rPr lang="en-GB" dirty="0" smtClean="0"/>
              <a:t>Bleeding edge can bleed you out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66801"/>
            <a:ext cx="9144000" cy="152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We </a:t>
            </a:r>
            <a:r>
              <a:rPr lang="en-GB" dirty="0"/>
              <a:t>are </a:t>
            </a:r>
            <a:r>
              <a:rPr lang="en-GB" dirty="0" smtClean="0"/>
              <a:t>installing: Anaconda3-4.2.0-Windows-x86_64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4910" y="2011197"/>
            <a:ext cx="729615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5733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GB" dirty="0" smtClean="0"/>
              <a:t>On side info: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905000"/>
            <a:ext cx="9144000" cy="4525963"/>
          </a:xfrm>
        </p:spPr>
        <p:txBody>
          <a:bodyPr>
            <a:normAutofit/>
          </a:bodyPr>
          <a:lstStyle/>
          <a:p>
            <a:r>
              <a:rPr lang="en-GB" sz="2800" dirty="0" smtClean="0"/>
              <a:t>Git is one of the version control. </a:t>
            </a:r>
          </a:p>
          <a:p>
            <a:r>
              <a:rPr lang="en-GB" sz="2800" dirty="0" smtClean="0"/>
              <a:t>It allows you to keep your projects in the cloud</a:t>
            </a:r>
          </a:p>
          <a:p>
            <a:r>
              <a:rPr lang="en-GB" sz="2800" dirty="0" smtClean="0"/>
              <a:t>It shows you changes history</a:t>
            </a:r>
          </a:p>
          <a:p>
            <a:r>
              <a:rPr lang="en-GB" sz="2800" dirty="0" smtClean="0"/>
              <a:t>It allows you to collaborate</a:t>
            </a:r>
          </a:p>
          <a:p>
            <a:r>
              <a:rPr lang="en-GB" sz="2800" dirty="0" smtClean="0"/>
              <a:t>It is free!</a:t>
            </a:r>
          </a:p>
          <a:p>
            <a:r>
              <a:rPr lang="en-GB" sz="2800" dirty="0" smtClean="0"/>
              <a:t>It is very, very good practice</a:t>
            </a:r>
          </a:p>
          <a:p>
            <a:r>
              <a:rPr lang="en-GB" sz="2800" dirty="0" smtClean="0"/>
              <a:t>…and </a:t>
            </a:r>
            <a:r>
              <a:rPr lang="en-GB" sz="2800" dirty="0" smtClean="0"/>
              <a:t>more</a:t>
            </a:r>
          </a:p>
          <a:p>
            <a:r>
              <a:rPr lang="en-GB" sz="2800" dirty="0">
                <a:hlinkClick r:id="rId2"/>
              </a:rPr>
              <a:t>https://</a:t>
            </a:r>
            <a:r>
              <a:rPr lang="en-GB" sz="2800" dirty="0" smtClean="0">
                <a:hlinkClick r:id="rId2"/>
              </a:rPr>
              <a:t>github.com/tszyrowski/workshops</a:t>
            </a:r>
            <a:endParaRPr lang="en-GB" sz="2800" dirty="0" smtClean="0"/>
          </a:p>
          <a:p>
            <a:endParaRPr lang="en-GB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726175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FF0000"/>
                </a:solidFill>
              </a:rPr>
              <a:t>USE VERSION CONTROL</a:t>
            </a:r>
            <a:endParaRPr lang="en-GB" b="1" dirty="0">
              <a:solidFill>
                <a:srgbClr val="FF0000"/>
              </a:solidFill>
            </a:endParaRPr>
          </a:p>
        </p:txBody>
      </p:sp>
      <p:pic>
        <p:nvPicPr>
          <p:cNvPr id="5122" name="Picture 2" descr="http://www.aha.io/assets/github.7433692cabbfa132f34adb034e7909f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707" y="2667001"/>
            <a:ext cx="3289207" cy="12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www.yubico.com/wp-content/uploads/2016/06/bitbucket-logo-third-444x224-444x22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000500"/>
            <a:ext cx="2859004" cy="144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802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4120" y="0"/>
            <a:ext cx="9178119" cy="1143000"/>
          </a:xfrm>
        </p:spPr>
        <p:txBody>
          <a:bodyPr/>
          <a:lstStyle/>
          <a:p>
            <a:r>
              <a:rPr lang="en-GB" dirty="0" smtClean="0"/>
              <a:t>Anaconda – one of many environments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0" y="1143000"/>
            <a:ext cx="4953000" cy="5178544"/>
          </a:xfrm>
        </p:spPr>
        <p:txBody>
          <a:bodyPr>
            <a:noAutofit/>
          </a:bodyPr>
          <a:lstStyle/>
          <a:p>
            <a:r>
              <a:rPr lang="en-GB" sz="1800" dirty="0"/>
              <a:t>User level install of the </a:t>
            </a:r>
            <a:r>
              <a:rPr lang="en-GB" sz="1800" dirty="0" smtClean="0"/>
              <a:t>of </a:t>
            </a:r>
            <a:r>
              <a:rPr lang="en-GB" sz="1800" dirty="0"/>
              <a:t>python you want</a:t>
            </a:r>
          </a:p>
          <a:p>
            <a:r>
              <a:rPr lang="en-GB" sz="1800" dirty="0"/>
              <a:t>Able to install/update packages completely independent of system libraries or admin privileges</a:t>
            </a:r>
          </a:p>
          <a:p>
            <a:r>
              <a:rPr lang="en-GB" sz="1800" dirty="0" err="1"/>
              <a:t>conda</a:t>
            </a:r>
            <a:r>
              <a:rPr lang="en-GB" sz="1800" dirty="0"/>
              <a:t> tool installs binary packages, rather than requiring compile resources like pip - again, handy if you have limited privileges for installing necessary libraries.</a:t>
            </a:r>
          </a:p>
          <a:p>
            <a:r>
              <a:rPr lang="en-GB" sz="1800" dirty="0"/>
              <a:t>E</a:t>
            </a:r>
            <a:r>
              <a:rPr lang="en-GB" sz="1800" dirty="0" smtClean="0"/>
              <a:t>liminates </a:t>
            </a:r>
            <a:r>
              <a:rPr lang="en-GB" sz="1800" dirty="0"/>
              <a:t>the headaches of trying to figure out which version/release of </a:t>
            </a:r>
            <a:r>
              <a:rPr lang="en-GB" sz="1800" dirty="0" smtClean="0"/>
              <a:t>packages are compatible </a:t>
            </a:r>
            <a:r>
              <a:rPr lang="en-GB" sz="1800" dirty="0"/>
              <a:t>with which </a:t>
            </a:r>
            <a:r>
              <a:rPr lang="en-GB" sz="1800" dirty="0" smtClean="0"/>
              <a:t>each other</a:t>
            </a:r>
            <a:endParaRPr lang="en-GB" sz="1800" dirty="0"/>
          </a:p>
          <a:p>
            <a:r>
              <a:rPr lang="en-GB" sz="1800" dirty="0"/>
              <a:t>Comes either in full-meal-deal version, with </a:t>
            </a:r>
            <a:r>
              <a:rPr lang="en-GB" sz="1800" dirty="0" err="1"/>
              <a:t>numpy</a:t>
            </a:r>
            <a:r>
              <a:rPr lang="en-GB" sz="1800" dirty="0"/>
              <a:t>, </a:t>
            </a:r>
            <a:r>
              <a:rPr lang="en-GB" sz="1800" dirty="0" err="1"/>
              <a:t>scipy</a:t>
            </a:r>
            <a:r>
              <a:rPr lang="en-GB" sz="1800" dirty="0"/>
              <a:t>, </a:t>
            </a:r>
            <a:r>
              <a:rPr lang="en-GB" sz="1800" dirty="0" err="1"/>
              <a:t>PyQt</a:t>
            </a:r>
            <a:r>
              <a:rPr lang="en-GB" sz="1800" dirty="0"/>
              <a:t>, </a:t>
            </a:r>
            <a:r>
              <a:rPr lang="en-GB" sz="1800" dirty="0" err="1"/>
              <a:t>spyder</a:t>
            </a:r>
            <a:r>
              <a:rPr lang="en-GB" sz="1800" dirty="0"/>
              <a:t> IDE, etc. or in minimal / </a:t>
            </a:r>
            <a:r>
              <a:rPr lang="en-GB" sz="1800" dirty="0" err="1"/>
              <a:t>alacarte</a:t>
            </a:r>
            <a:r>
              <a:rPr lang="en-GB" sz="1800" dirty="0"/>
              <a:t> version (</a:t>
            </a:r>
            <a:r>
              <a:rPr lang="en-GB" sz="1800" dirty="0" err="1"/>
              <a:t>miniconda</a:t>
            </a:r>
            <a:r>
              <a:rPr lang="en-GB" sz="1800" dirty="0"/>
              <a:t>) where you can install what you want, when you need it</a:t>
            </a:r>
          </a:p>
          <a:p>
            <a:r>
              <a:rPr lang="en-GB" sz="1800" dirty="0"/>
              <a:t>No risk of messing up required system </a:t>
            </a:r>
            <a:r>
              <a:rPr lang="en-GB" sz="1800" dirty="0" smtClean="0"/>
              <a:t>libraries</a:t>
            </a:r>
            <a:endParaRPr lang="en-GB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5105"/>
            <a:ext cx="4191000" cy="4716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9371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GB" dirty="0" smtClean="0"/>
              <a:t>Although great, IDE is not the </a:t>
            </a:r>
            <a:r>
              <a:rPr lang="en-GB" dirty="0" err="1" smtClean="0"/>
              <a:t>lenguage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3000"/>
            <a:ext cx="9130706" cy="4956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2000" y="4495800"/>
            <a:ext cx="31271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b="1" dirty="0" smtClean="0">
                <a:solidFill>
                  <a:srgbClr val="FF0000"/>
                </a:solidFill>
              </a:rPr>
              <a:t>Editor pane</a:t>
            </a:r>
            <a:endParaRPr lang="en-GB" sz="48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56116" y="4495800"/>
            <a:ext cx="2206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b="1" dirty="0" smtClean="0">
                <a:solidFill>
                  <a:srgbClr val="FF0000"/>
                </a:solidFill>
              </a:rPr>
              <a:t>Console</a:t>
            </a:r>
            <a:endParaRPr lang="en-GB" sz="48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600" y="2133600"/>
            <a:ext cx="335508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b="1" dirty="0" smtClean="0">
                <a:solidFill>
                  <a:srgbClr val="FF0000"/>
                </a:solidFill>
              </a:rPr>
              <a:t>Variable/file</a:t>
            </a:r>
          </a:p>
          <a:p>
            <a:r>
              <a:rPr lang="en-GB" sz="4800" b="1" dirty="0" smtClean="0">
                <a:solidFill>
                  <a:srgbClr val="FF0000"/>
                </a:solidFill>
              </a:rPr>
              <a:t>explorer</a:t>
            </a:r>
            <a:endParaRPr lang="en-GB" sz="4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384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0" y="0"/>
            <a:ext cx="9133489" cy="814201"/>
          </a:xfrm>
        </p:spPr>
        <p:txBody>
          <a:bodyPr/>
          <a:lstStyle/>
          <a:p>
            <a:r>
              <a:rPr lang="en-GB" dirty="0" err="1" smtClean="0"/>
              <a:t>PyDev</a:t>
            </a:r>
            <a:r>
              <a:rPr lang="en-GB" dirty="0" smtClean="0"/>
              <a:t> / Eclipse - IDE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14</a:t>
            </a:fld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1" y="814201"/>
            <a:ext cx="9133489" cy="5135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7937451" y="5959081"/>
            <a:ext cx="120654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>
                <a:hlinkClick r:id="rId3"/>
              </a:rPr>
              <a:t>http://pydev.org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073229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" y="0"/>
            <a:ext cx="9143923" cy="908720"/>
          </a:xfrm>
        </p:spPr>
        <p:txBody>
          <a:bodyPr/>
          <a:lstStyle/>
          <a:p>
            <a:r>
              <a:rPr lang="en-GB" dirty="0" err="1" smtClean="0"/>
              <a:t>PyDev</a:t>
            </a:r>
            <a:r>
              <a:rPr lang="en-GB" dirty="0" smtClean="0"/>
              <a:t> / Eclipse - Debugging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15</a:t>
            </a:fld>
            <a:endParaRPr lang="en-GB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980728"/>
            <a:ext cx="9127351" cy="5131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6865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68" y="6648"/>
            <a:ext cx="9114532" cy="1143000"/>
          </a:xfrm>
        </p:spPr>
        <p:txBody>
          <a:bodyPr/>
          <a:lstStyle/>
          <a:p>
            <a:r>
              <a:rPr lang="en-GB" dirty="0" smtClean="0"/>
              <a:t>“Hello World” from command line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16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1008"/>
            <a:ext cx="4482685" cy="252028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499992" y="980728"/>
            <a:ext cx="4644008" cy="5184576"/>
          </a:xfrm>
        </p:spPr>
        <p:txBody>
          <a:bodyPr>
            <a:normAutofit fontScale="85000" lnSpcReduction="20000"/>
          </a:bodyPr>
          <a:lstStyle/>
          <a:p>
            <a:endParaRPr lang="en-GB" dirty="0" smtClean="0"/>
          </a:p>
          <a:p>
            <a:r>
              <a:rPr lang="en-GB" dirty="0" smtClean="0"/>
              <a:t>Navigate to Anaconda3 folder</a:t>
            </a:r>
            <a:br>
              <a:rPr lang="en-GB" dirty="0" smtClean="0"/>
            </a:br>
            <a:r>
              <a:rPr lang="en-GB" dirty="0" smtClean="0"/>
              <a:t>&gt;</a:t>
            </a:r>
            <a:r>
              <a:rPr lang="en-GB" i="1" dirty="0" smtClean="0"/>
              <a:t>cd C:\Users\...\Anaconda3</a:t>
            </a:r>
          </a:p>
          <a:p>
            <a:r>
              <a:rPr lang="en-GB" dirty="0" smtClean="0"/>
              <a:t>Check Python version</a:t>
            </a:r>
            <a:br>
              <a:rPr lang="en-GB" dirty="0" smtClean="0"/>
            </a:br>
            <a:r>
              <a:rPr lang="en-GB" dirty="0" smtClean="0"/>
              <a:t>&gt;python –version</a:t>
            </a:r>
          </a:p>
          <a:p>
            <a:r>
              <a:rPr lang="en-GB" dirty="0" smtClean="0"/>
              <a:t>Create simple file</a:t>
            </a:r>
            <a:br>
              <a:rPr lang="en-GB" dirty="0" smtClean="0"/>
            </a:br>
            <a:r>
              <a:rPr lang="en-GB" dirty="0" smtClean="0"/>
              <a:t>&gt;notepad firstScript.py</a:t>
            </a:r>
          </a:p>
          <a:p>
            <a:r>
              <a:rPr lang="en-GB" dirty="0" smtClean="0"/>
              <a:t>Write your first program</a:t>
            </a:r>
            <a:br>
              <a:rPr lang="en-GB" dirty="0" smtClean="0"/>
            </a:br>
            <a:r>
              <a:rPr lang="en-GB" dirty="0" smtClean="0"/>
              <a:t>print(“Hello World”)</a:t>
            </a:r>
          </a:p>
          <a:p>
            <a:r>
              <a:rPr lang="en-GB" dirty="0" smtClean="0"/>
              <a:t>Execute the program</a:t>
            </a:r>
            <a:br>
              <a:rPr lang="en-GB" dirty="0" smtClean="0"/>
            </a:br>
            <a:r>
              <a:rPr lang="en-GB" dirty="0" smtClean="0"/>
              <a:t>&gt;python firstScript.py</a:t>
            </a:r>
            <a:br>
              <a:rPr lang="en-GB" dirty="0" smtClean="0"/>
            </a:br>
            <a:endParaRPr lang="en-GB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0" y="1088740"/>
            <a:ext cx="4661315" cy="2412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GB" dirty="0" smtClean="0"/>
              <a:t>Python can be used as a stand alone program run from the command line or packaged into .exe as any other program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716270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48"/>
            <a:ext cx="9144000" cy="1143000"/>
          </a:xfrm>
        </p:spPr>
        <p:txBody>
          <a:bodyPr/>
          <a:lstStyle/>
          <a:p>
            <a:r>
              <a:rPr lang="en-GB" dirty="0" smtClean="0"/>
              <a:t>Let’s pretend we are Genius !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17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17" t="11651" r="65277" b="77563"/>
          <a:stretch/>
        </p:blipFill>
        <p:spPr>
          <a:xfrm>
            <a:off x="107504" y="1143000"/>
            <a:ext cx="8896989" cy="34563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17305" y="4599384"/>
            <a:ext cx="65871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INSTRUCTION:</a:t>
            </a:r>
          </a:p>
          <a:p>
            <a:pPr marL="342900" indent="-342900">
              <a:buAutoNum type="arabicPeriod"/>
            </a:pPr>
            <a:r>
              <a:rPr lang="en-GB" dirty="0" smtClean="0"/>
              <a:t>Create file heelo1.py in notepad, save into a folder ~\Documents</a:t>
            </a:r>
          </a:p>
          <a:p>
            <a:pPr marL="342900" indent="-342900">
              <a:buAutoNum type="arabicPeriod"/>
            </a:pPr>
            <a:r>
              <a:rPr lang="en-GB" dirty="0" smtClean="0"/>
              <a:t>Open </a:t>
            </a:r>
            <a:r>
              <a:rPr lang="en-GB" dirty="0" err="1" smtClean="0"/>
              <a:t>cmd</a:t>
            </a:r>
            <a:r>
              <a:rPr lang="en-GB" dirty="0" smtClean="0"/>
              <a:t> with python 2.7, type:</a:t>
            </a:r>
          </a:p>
          <a:p>
            <a:r>
              <a:rPr lang="en-GB" dirty="0"/>
              <a:t>	python ~\</a:t>
            </a:r>
            <a:r>
              <a:rPr lang="en-GB" dirty="0" smtClean="0"/>
              <a:t>Documents\hello1.py</a:t>
            </a:r>
          </a:p>
          <a:p>
            <a:pPr marL="342900" indent="-342900">
              <a:buAutoNum type="arabicPeriod"/>
            </a:pPr>
            <a:r>
              <a:rPr lang="en-GB" dirty="0" smtClean="0"/>
              <a:t>Open </a:t>
            </a:r>
            <a:r>
              <a:rPr lang="en-GB" dirty="0" err="1" smtClean="0"/>
              <a:t>cmd</a:t>
            </a:r>
            <a:r>
              <a:rPr lang="en-GB" dirty="0" smtClean="0"/>
              <a:t> with python 3.x type:</a:t>
            </a:r>
          </a:p>
          <a:p>
            <a:r>
              <a:rPr lang="en-GB" dirty="0"/>
              <a:t>	</a:t>
            </a:r>
            <a:r>
              <a:rPr lang="en-GB" dirty="0" smtClean="0"/>
              <a:t>python ~\Documents\hello1.py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5248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ERROR ?!?!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smtClean="0"/>
              <a:t>I don’t want to scare you but be prepared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smtClean="0"/>
              <a:t>Python has two different versions as Python 2 (2.7) and Python 3 (3.5)</a:t>
            </a:r>
          </a:p>
          <a:p>
            <a:pPr marL="0" indent="0">
              <a:buNone/>
            </a:pPr>
            <a:r>
              <a:rPr lang="en-GB" dirty="0" smtClean="0"/>
              <a:t>The difference are subtle, for example in</a:t>
            </a:r>
          </a:p>
          <a:p>
            <a:pPr marL="0" indent="0">
              <a:buNone/>
            </a:pPr>
            <a:r>
              <a:rPr lang="en-GB" dirty="0" smtClean="0"/>
              <a:t>In Python 2 we import </a:t>
            </a:r>
            <a:r>
              <a:rPr lang="en-GB" dirty="0" err="1" smtClean="0"/>
              <a:t>Tkinter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In Python 3 we import </a:t>
            </a:r>
            <a:r>
              <a:rPr lang="en-GB" dirty="0" err="1" smtClean="0"/>
              <a:t>tkinter</a:t>
            </a: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sz="4300" b="1" dirty="0" smtClean="0">
                <a:solidFill>
                  <a:srgbClr val="FF0000"/>
                </a:solidFill>
              </a:rPr>
              <a:t>Always read Error message and don’t be afraid to debug</a:t>
            </a:r>
            <a:endParaRPr lang="en-GB" sz="4300" b="1" dirty="0">
              <a:solidFill>
                <a:srgbClr val="FF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062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Happened ?#’?//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3265" y="1412776"/>
            <a:ext cx="4834187" cy="4525963"/>
          </a:xfrm>
        </p:spPr>
        <p:txBody>
          <a:bodyPr>
            <a:normAutofit fontScale="77500" lnSpcReduction="20000"/>
          </a:bodyPr>
          <a:lstStyle/>
          <a:p>
            <a:r>
              <a:rPr lang="en-GB" dirty="0" smtClean="0"/>
              <a:t>We start with importing additional library which contains all classes, functions and other things need for out programme</a:t>
            </a:r>
          </a:p>
          <a:p>
            <a:r>
              <a:rPr lang="en-GB" dirty="0" smtClean="0"/>
              <a:t>We initialise library and create a widget which is a main window</a:t>
            </a:r>
          </a:p>
          <a:p>
            <a:r>
              <a:rPr lang="en-GB" dirty="0" smtClean="0"/>
              <a:t>Inside the main window we create a Label and size this label with .pack() function.</a:t>
            </a:r>
          </a:p>
          <a:p>
            <a:r>
              <a:rPr lang="en-GB" dirty="0" smtClean="0"/>
              <a:t>The programme will not appear until we have call it to </a:t>
            </a:r>
            <a:r>
              <a:rPr lang="en-GB" dirty="0" err="1" smtClean="0"/>
              <a:t>apear</a:t>
            </a:r>
            <a:r>
              <a:rPr lang="en-GB" dirty="0" smtClean="0"/>
              <a:t>. In this case it is </a:t>
            </a:r>
            <a:r>
              <a:rPr lang="en-GB" dirty="0" err="1" smtClean="0"/>
              <a:t>Tkinter</a:t>
            </a:r>
            <a:r>
              <a:rPr lang="en-GB" dirty="0" smtClean="0"/>
              <a:t> event loop</a:t>
            </a:r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19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7" t="13794" r="75970" b="84502"/>
          <a:stretch/>
        </p:blipFill>
        <p:spPr>
          <a:xfrm>
            <a:off x="0" y="1721762"/>
            <a:ext cx="2575073" cy="3997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7" t="15696" r="78918" b="82719"/>
          <a:stretch/>
        </p:blipFill>
        <p:spPr>
          <a:xfrm>
            <a:off x="0" y="2924944"/>
            <a:ext cx="1460500" cy="3436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66" t="17598" r="71120" b="80103"/>
          <a:stretch/>
        </p:blipFill>
        <p:spPr>
          <a:xfrm>
            <a:off x="0" y="3821736"/>
            <a:ext cx="4303265" cy="5367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0" t="20610" r="77927" b="78038"/>
          <a:stretch/>
        </p:blipFill>
        <p:spPr>
          <a:xfrm>
            <a:off x="0" y="4853136"/>
            <a:ext cx="1929383" cy="31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54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24" y="14988"/>
            <a:ext cx="9115275" cy="1109756"/>
          </a:xfrm>
        </p:spPr>
        <p:txBody>
          <a:bodyPr/>
          <a:lstStyle/>
          <a:p>
            <a:r>
              <a:rPr lang="en-GB" dirty="0" smtClean="0"/>
              <a:t>Why Python?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" y="1340768"/>
            <a:ext cx="5507586" cy="4680520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Easy to learn</a:t>
            </a:r>
          </a:p>
          <a:p>
            <a:r>
              <a:rPr lang="en-GB" dirty="0" smtClean="0"/>
              <a:t>Powerful</a:t>
            </a:r>
          </a:p>
          <a:p>
            <a:r>
              <a:rPr lang="en-GB" dirty="0" smtClean="0"/>
              <a:t>Portable</a:t>
            </a:r>
          </a:p>
          <a:p>
            <a:r>
              <a:rPr lang="en-GB" dirty="0" smtClean="0"/>
              <a:t>Fast to code</a:t>
            </a:r>
          </a:p>
          <a:p>
            <a:r>
              <a:rPr lang="en-GB" dirty="0" smtClean="0"/>
              <a:t>Fast to run</a:t>
            </a:r>
          </a:p>
          <a:p>
            <a:r>
              <a:rPr lang="en-GB" dirty="0" smtClean="0"/>
              <a:t>Including many additional features</a:t>
            </a:r>
          </a:p>
          <a:p>
            <a:r>
              <a:rPr lang="en-GB" dirty="0" smtClean="0"/>
              <a:t>Widely supported</a:t>
            </a:r>
          </a:p>
          <a:p>
            <a:r>
              <a:rPr lang="en-GB" dirty="0" smtClean="0"/>
              <a:t>… 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2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5796136" y="980728"/>
            <a:ext cx="33216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600" b="1" i="1" dirty="0">
                <a:solidFill>
                  <a:srgbClr val="FF0000"/>
                </a:solidFill>
              </a:rPr>
              <a:t>I DON’T want to say Python is the best or the only tool</a:t>
            </a:r>
          </a:p>
        </p:txBody>
      </p:sp>
      <p:sp>
        <p:nvSpPr>
          <p:cNvPr id="8" name="Rectangle 7"/>
          <p:cNvSpPr/>
          <p:nvPr/>
        </p:nvSpPr>
        <p:spPr>
          <a:xfrm>
            <a:off x="5251793" y="3645024"/>
            <a:ext cx="3875571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srgbClr val="008000"/>
                </a:solidFill>
              </a:rPr>
              <a:t>I DO </a:t>
            </a:r>
            <a:r>
              <a:rPr lang="en-GB" sz="2800" b="1" dirty="0">
                <a:solidFill>
                  <a:srgbClr val="008000"/>
                </a:solidFill>
              </a:rPr>
              <a:t>want to say there is a whole world of tools </a:t>
            </a:r>
            <a:r>
              <a:rPr lang="en-GB" sz="2800" b="1" dirty="0" smtClean="0">
                <a:solidFill>
                  <a:srgbClr val="008000"/>
                </a:solidFill>
              </a:rPr>
              <a:t>and Python is one of the good parts</a:t>
            </a:r>
            <a:endParaRPr lang="en-GB" sz="2800" b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6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5486400" cy="1972543"/>
          </a:xfrm>
        </p:spPr>
        <p:txBody>
          <a:bodyPr>
            <a:normAutofit/>
          </a:bodyPr>
          <a:lstStyle/>
          <a:p>
            <a:r>
              <a:rPr lang="en-GB" dirty="0" smtClean="0"/>
              <a:t>How much Python </a:t>
            </a:r>
            <a:br>
              <a:rPr lang="en-GB" dirty="0" smtClean="0"/>
            </a:br>
            <a:r>
              <a:rPr lang="en-GB" dirty="0" smtClean="0"/>
              <a:t>is in Python?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50" name="Picture 2" descr="Python Keywo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-4550"/>
            <a:ext cx="3648501" cy="1977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858812"/>
              </p:ext>
            </p:extLst>
          </p:nvPr>
        </p:nvGraphicFramePr>
        <p:xfrm>
          <a:off x="64827" y="2039242"/>
          <a:ext cx="8939285" cy="3979862"/>
        </p:xfrm>
        <a:graphic>
          <a:graphicData uri="http://schemas.openxmlformats.org/drawingml/2006/table">
            <a:tbl>
              <a:tblPr/>
              <a:tblGrid>
                <a:gridCol w="1787857"/>
                <a:gridCol w="1787857"/>
                <a:gridCol w="1787857"/>
                <a:gridCol w="1787857"/>
                <a:gridCol w="1787857"/>
              </a:tblGrid>
              <a:tr h="409722">
                <a:tc gridSpan="5"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Keywords in Python programming language</a:t>
                      </a: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3"/>
                        </a:rPr>
                        <a:t>False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4"/>
                        </a:rPr>
                        <a:t>class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5"/>
                        </a:rPr>
                        <a:t>finally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6"/>
                        </a:rPr>
                        <a:t>is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7"/>
                        </a:rPr>
                        <a:t>return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8"/>
                        </a:rPr>
                        <a:t>None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9"/>
                        </a:rPr>
                        <a:t>continue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0"/>
                        </a:rPr>
                        <a:t>for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1"/>
                        </a:rPr>
                        <a:t>lambda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2"/>
                        </a:rPr>
                        <a:t>try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3"/>
                        </a:rPr>
                        <a:t>True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3"/>
                        </a:rPr>
                        <a:t>def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4"/>
                        </a:rPr>
                        <a:t>from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5"/>
                        </a:rPr>
                        <a:t>nonlocal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16"/>
                        </a:rPr>
                        <a:t>while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7"/>
                        </a:rPr>
                        <a:t>and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8"/>
                        </a:rPr>
                        <a:t>del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9"/>
                        </a:rPr>
                        <a:t>global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7"/>
                        </a:rPr>
                        <a:t>not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0"/>
                        </a:rPr>
                        <a:t>with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1"/>
                        </a:rPr>
                        <a:t>as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2"/>
                        </a:rPr>
                        <a:t>elif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2"/>
                        </a:rPr>
                        <a:t>if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7"/>
                        </a:rPr>
                        <a:t>or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3"/>
                        </a:rPr>
                        <a:t>yield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4"/>
                        </a:rPr>
                        <a:t>assert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2"/>
                        </a:rPr>
                        <a:t>else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4"/>
                        </a:rPr>
                        <a:t>import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5"/>
                        </a:rPr>
                        <a:t>pass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 </a:t>
                      </a: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9"/>
                        </a:rPr>
                        <a:t>break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12"/>
                        </a:rPr>
                        <a:t>except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26"/>
                        </a:rPr>
                        <a:t>in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2"/>
                        </a:rPr>
                        <a:t>raise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 </a:t>
                      </a: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209800" y="6005015"/>
            <a:ext cx="51816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52830"/>
                </a:solidFill>
                <a:effectLst/>
                <a:latin typeface="Open Sans"/>
                <a:cs typeface="Arial" pitchFamily="34" charset="0"/>
              </a:rPr>
              <a:t>The above 33 keywords may get altered in different versions of Python.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779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4" y="6648"/>
            <a:ext cx="9128596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So where the programming is?</a:t>
            </a:r>
            <a:br>
              <a:rPr lang="en-GB" dirty="0" smtClean="0"/>
            </a:br>
            <a:r>
              <a:rPr lang="en-GB" dirty="0" smtClean="0"/>
              <a:t>Repetition and decisions: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180727"/>
          </a:xfrm>
        </p:spPr>
        <p:txBody>
          <a:bodyPr>
            <a:normAutofit/>
          </a:bodyPr>
          <a:lstStyle/>
          <a:p>
            <a:r>
              <a:rPr lang="en-GB" dirty="0"/>
              <a:t>Loops and </a:t>
            </a:r>
            <a:r>
              <a:rPr lang="en-GB" dirty="0" smtClean="0"/>
              <a:t>Conditions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21</a:t>
            </a:fld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" t="14561" r="83766" b="81517"/>
          <a:stretch/>
        </p:blipFill>
        <p:spPr>
          <a:xfrm>
            <a:off x="264319" y="2963428"/>
            <a:ext cx="5520617" cy="10081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9" t="15869" r="79480" b="75914"/>
          <a:stretch/>
        </p:blipFill>
        <p:spPr>
          <a:xfrm>
            <a:off x="276873" y="4581128"/>
            <a:ext cx="5495511" cy="1656184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5784936" y="2928379"/>
            <a:ext cx="3340606" cy="3308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Data types</a:t>
            </a:r>
          </a:p>
          <a:p>
            <a:r>
              <a:rPr lang="en-GB" dirty="0" smtClean="0"/>
              <a:t>Lists </a:t>
            </a:r>
          </a:p>
          <a:p>
            <a:r>
              <a:rPr lang="en-GB" dirty="0" err="1" smtClean="0"/>
              <a:t>Strigs</a:t>
            </a:r>
            <a:endParaRPr lang="en-GB" dirty="0" smtClean="0"/>
          </a:p>
          <a:p>
            <a:pPr marL="0" indent="0">
              <a:buFont typeface="Arial" pitchFamily="34" charset="0"/>
              <a:buNone/>
            </a:pPr>
            <a:r>
              <a:rPr lang="en-GB" dirty="0" smtClean="0"/>
              <a:t>- </a:t>
            </a:r>
            <a:r>
              <a:rPr lang="en-GB" b="1" dirty="0" smtClean="0">
                <a:solidFill>
                  <a:srgbClr val="FF0000"/>
                </a:solidFill>
              </a:rPr>
              <a:t>indentation</a:t>
            </a:r>
          </a:p>
          <a:p>
            <a:pPr marL="0" indent="0">
              <a:buFont typeface="Arial" pitchFamily="34" charset="0"/>
              <a:buNone/>
            </a:pP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50520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54" y="0"/>
            <a:ext cx="9113445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Let’s start for real:</a:t>
            </a:r>
            <a:br>
              <a:rPr lang="en-GB" dirty="0" smtClean="0"/>
            </a:br>
            <a:r>
              <a:rPr lang="en-GB" dirty="0" smtClean="0"/>
              <a:t>Functions!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22</a:t>
            </a:fld>
            <a:endParaRPr lang="en-GB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" t="7496" r="71979" b="64230"/>
          <a:stretch/>
        </p:blipFill>
        <p:spPr bwMode="auto">
          <a:xfrm>
            <a:off x="1115616" y="1199407"/>
            <a:ext cx="7046290" cy="509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7618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884" y="0"/>
            <a:ext cx="9167884" cy="1143000"/>
          </a:xfrm>
        </p:spPr>
        <p:txBody>
          <a:bodyPr/>
          <a:lstStyle/>
          <a:p>
            <a:r>
              <a:rPr lang="en-GB" dirty="0" smtClean="0"/>
              <a:t>Let’s get something more fun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9144000" cy="54102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/>
              </a:rPr>
              <a:t>import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tkinter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as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tk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getting GUI </a:t>
            </a:r>
            <a:r>
              <a:rPr lang="en-GB" dirty="0" smtClean="0">
                <a:solidFill>
                  <a:srgbClr val="C0C0C0"/>
                </a:solidFill>
                <a:latin typeface="Consolas"/>
              </a:rPr>
              <a:t>library (module)</a:t>
            </a:r>
            <a:endParaRPr lang="en-GB" dirty="0">
              <a:solidFill>
                <a:srgbClr val="C0C0C0"/>
              </a:solidFill>
              <a:latin typeface="Consolas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root =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tk.Tk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()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create main application structure (class)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g =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tk.Canvas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()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create place to draw things in   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0000"/>
                </a:solidFill>
                <a:latin typeface="Consolas"/>
              </a:rPr>
              <a:t>g.pack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()  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place canvas inside application </a:t>
            </a:r>
          </a:p>
          <a:p>
            <a:pPr marL="0" indent="0">
              <a:buNone/>
            </a:pPr>
            <a:endParaRPr lang="en-GB" dirty="0">
              <a:latin typeface="Consolas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r 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10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   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create radius of a ball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y 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30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   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y-coordinate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0000"/>
                </a:solidFill>
                <a:latin typeface="Consolas"/>
              </a:rPr>
              <a:t>colors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= [</a:t>
            </a:r>
            <a:r>
              <a:rPr lang="en-GB" i="1" dirty="0">
                <a:solidFill>
                  <a:srgbClr val="00AA00"/>
                </a:solidFill>
                <a:latin typeface="Consolas"/>
              </a:rPr>
              <a:t>'red'</a:t>
            </a:r>
            <a:r>
              <a:rPr lang="en-GB" i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GB" i="1" dirty="0">
                <a:solidFill>
                  <a:srgbClr val="00AA00"/>
                </a:solidFill>
                <a:latin typeface="Consolas"/>
              </a:rPr>
              <a:t>'green'</a:t>
            </a:r>
            <a:r>
              <a:rPr lang="en-GB" i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GB" i="1" dirty="0">
                <a:solidFill>
                  <a:srgbClr val="00AA00"/>
                </a:solidFill>
                <a:latin typeface="Consolas"/>
              </a:rPr>
              <a:t>'blue'</a:t>
            </a:r>
            <a:r>
              <a:rPr lang="en-GB" i="1" dirty="0">
                <a:solidFill>
                  <a:srgbClr val="000000"/>
                </a:solidFill>
                <a:latin typeface="Consolas"/>
              </a:rPr>
              <a:t>] </a:t>
            </a:r>
            <a:r>
              <a:rPr lang="en-GB" i="1" dirty="0">
                <a:solidFill>
                  <a:srgbClr val="C0C0C0"/>
                </a:solidFill>
                <a:latin typeface="Consolas"/>
              </a:rPr>
              <a:t># list of </a:t>
            </a:r>
            <a:r>
              <a:rPr lang="en-GB" i="1" dirty="0" smtClean="0">
                <a:solidFill>
                  <a:srgbClr val="C0C0C0"/>
                </a:solidFill>
                <a:latin typeface="Consolas"/>
              </a:rPr>
              <a:t>colours </a:t>
            </a:r>
            <a:r>
              <a:rPr lang="en-GB" i="1" dirty="0">
                <a:solidFill>
                  <a:srgbClr val="C0C0C0"/>
                </a:solidFill>
                <a:latin typeface="Consolas"/>
              </a:rPr>
              <a:t>to use </a:t>
            </a:r>
          </a:p>
          <a:p>
            <a:pPr marL="0" indent="0">
              <a:buNone/>
            </a:pPr>
            <a:endParaRPr lang="en-GB" dirty="0">
              <a:latin typeface="Consolas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i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in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range(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1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,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11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):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main (outside) loop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print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i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x 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30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j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in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range(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1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,i):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second (inner) loop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if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i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: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execute for first loops</a:t>
            </a:r>
          </a:p>
          <a:p>
            <a:pPr marL="0" indent="0">
              <a:buNone/>
            </a:pPr>
            <a:r>
              <a:rPr lang="pt-BR" dirty="0">
                <a:solidFill>
                  <a:srgbClr val="000000"/>
                </a:solidFill>
                <a:latin typeface="Consolas"/>
              </a:rPr>
              <a:t>            g.create_oval(x-r, y-r, x+r, y+r, fill=colors[</a:t>
            </a:r>
            <a:r>
              <a:rPr lang="pt-BR" dirty="0">
                <a:solidFill>
                  <a:srgbClr val="800000"/>
                </a:solidFill>
                <a:latin typeface="Consolas"/>
              </a:rPr>
              <a:t>0</a:t>
            </a:r>
            <a:r>
              <a:rPr lang="pt-BR" dirty="0">
                <a:solidFill>
                  <a:srgbClr val="000000"/>
                </a:solidFill>
                <a:latin typeface="Consolas"/>
              </a:rPr>
              <a:t>])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GB" dirty="0" err="1">
                <a:solidFill>
                  <a:srgbClr val="0000FF"/>
                </a:solidFill>
                <a:latin typeface="Consolas"/>
              </a:rPr>
              <a:t>elif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i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9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: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execute middle loops</a:t>
            </a:r>
          </a:p>
          <a:p>
            <a:pPr marL="0" indent="0">
              <a:buNone/>
            </a:pPr>
            <a:r>
              <a:rPr lang="pt-BR" dirty="0">
                <a:solidFill>
                  <a:srgbClr val="000000"/>
                </a:solidFill>
                <a:latin typeface="Consolas"/>
              </a:rPr>
              <a:t>            g.create_oval(x-r, y-r, x+r, y+r, fill=colors[</a:t>
            </a:r>
            <a:r>
              <a:rPr lang="pt-BR" dirty="0">
                <a:solidFill>
                  <a:srgbClr val="800000"/>
                </a:solidFill>
                <a:latin typeface="Consolas"/>
              </a:rPr>
              <a:t>1</a:t>
            </a:r>
            <a:r>
              <a:rPr lang="pt-BR" dirty="0">
                <a:solidFill>
                  <a:srgbClr val="000000"/>
                </a:solidFill>
                <a:latin typeface="Consolas"/>
              </a:rPr>
              <a:t>])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else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: 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all </a:t>
            </a:r>
            <a:r>
              <a:rPr lang="en-GB" dirty="0" smtClean="0">
                <a:solidFill>
                  <a:srgbClr val="C0C0C0"/>
                </a:solidFill>
                <a:latin typeface="Consolas"/>
              </a:rPr>
              <a:t>else</a:t>
            </a:r>
            <a:endParaRPr lang="en-GB" dirty="0">
              <a:solidFill>
                <a:srgbClr val="C0C0C0"/>
              </a:solidFill>
              <a:latin typeface="Consolas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00"/>
                </a:solidFill>
                <a:latin typeface="Consolas"/>
              </a:rPr>
              <a:t>            g.create_oval(x-r, y-r, x+r, y+r, fill=colors[</a:t>
            </a:r>
            <a:r>
              <a:rPr lang="pt-BR" dirty="0">
                <a:solidFill>
                  <a:srgbClr val="800000"/>
                </a:solidFill>
                <a:latin typeface="Consolas"/>
              </a:rPr>
              <a:t>2</a:t>
            </a:r>
            <a:r>
              <a:rPr lang="pt-BR" dirty="0">
                <a:solidFill>
                  <a:srgbClr val="000000"/>
                </a:solidFill>
                <a:latin typeface="Consolas"/>
              </a:rPr>
              <a:t>])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    x +=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2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* r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move x-coordinate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y +=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2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* r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move y-coordinate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0000"/>
                </a:solidFill>
                <a:latin typeface="Consolas"/>
              </a:rPr>
              <a:t>root.mainloop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()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execution application</a:t>
            </a:r>
            <a:endParaRPr lang="en-GB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>
                <a:solidFill>
                  <a:prstClr val="black">
                    <a:tint val="75000"/>
                  </a:prstClr>
                </a:solidFill>
              </a:rPr>
              <a:t>W4T - Introduction - Tomasz </a:t>
            </a:r>
            <a:r>
              <a:rPr lang="en-GB" dirty="0" err="1" smtClean="0">
                <a:solidFill>
                  <a:prstClr val="black">
                    <a:tint val="75000"/>
                  </a:prstClr>
                </a:solidFill>
              </a:rPr>
              <a:t>Szyrowski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15201" y="21336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Another example of loop and conditions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40163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58" y="10236"/>
            <a:ext cx="9117842" cy="1143000"/>
          </a:xfrm>
        </p:spPr>
        <p:txBody>
          <a:bodyPr/>
          <a:lstStyle/>
          <a:p>
            <a:r>
              <a:rPr lang="en-GB" dirty="0" smtClean="0"/>
              <a:t>Check for module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9144000" cy="4983163"/>
          </a:xfrm>
        </p:spPr>
        <p:txBody>
          <a:bodyPr/>
          <a:lstStyle/>
          <a:p>
            <a:r>
              <a:rPr lang="en-GB" dirty="0" smtClean="0"/>
              <a:t>We are looking for Anaconda prompt</a:t>
            </a:r>
          </a:p>
          <a:p>
            <a:r>
              <a:rPr lang="en-GB" dirty="0" err="1" smtClean="0"/>
              <a:t>conda</a:t>
            </a:r>
            <a:r>
              <a:rPr lang="en-GB" dirty="0" smtClean="0"/>
              <a:t> (list packages)</a:t>
            </a:r>
          </a:p>
          <a:p>
            <a:r>
              <a:rPr lang="en-GB" dirty="0" smtClean="0"/>
              <a:t>We are looking for </a:t>
            </a:r>
            <a:r>
              <a:rPr lang="en-GB" dirty="0" err="1" smtClean="0"/>
              <a:t>pyinstaller</a:t>
            </a:r>
            <a:endParaRPr lang="en-GB" dirty="0" smtClean="0"/>
          </a:p>
          <a:p>
            <a:r>
              <a:rPr lang="en-GB" dirty="0" smtClean="0"/>
              <a:t>Alternatively : 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pyinstaller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--version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>
                <a:solidFill>
                  <a:srgbClr val="333333"/>
                </a:solidFill>
                <a:latin typeface="Lato"/>
              </a:rPr>
              <a:t>To install this package with </a:t>
            </a:r>
            <a:r>
              <a:rPr lang="en-GB" dirty="0" err="1">
                <a:solidFill>
                  <a:srgbClr val="333333"/>
                </a:solidFill>
                <a:latin typeface="Lato"/>
              </a:rPr>
              <a:t>conda</a:t>
            </a:r>
            <a:r>
              <a:rPr lang="en-GB" dirty="0">
                <a:solidFill>
                  <a:srgbClr val="333333"/>
                </a:solidFill>
                <a:latin typeface="Lato"/>
              </a:rPr>
              <a:t> run:</a:t>
            </a:r>
            <a:r>
              <a:rPr lang="en-GB" dirty="0"/>
              <a:t/>
            </a:r>
            <a:br>
              <a:rPr lang="en-GB" dirty="0"/>
            </a:br>
            <a:r>
              <a:rPr lang="en-GB" sz="2400" dirty="0" err="1">
                <a:solidFill>
                  <a:srgbClr val="000000"/>
                </a:solidFill>
                <a:latin typeface="Consolas"/>
              </a:rPr>
              <a:t>conda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install -c 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acellera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sz="2400" dirty="0" err="1" smtClean="0">
                <a:solidFill>
                  <a:srgbClr val="000000"/>
                </a:solidFill>
                <a:latin typeface="Consolas"/>
              </a:rPr>
              <a:t>pyinstaller</a:t>
            </a:r>
            <a:r>
              <a:rPr lang="en-GB" sz="2400" dirty="0" smtClean="0">
                <a:solidFill>
                  <a:srgbClr val="000000"/>
                </a:solidFill>
                <a:latin typeface="Consolas"/>
              </a:rPr>
              <a:t>=3.2.3</a:t>
            </a:r>
          </a:p>
          <a:p>
            <a:pPr marL="0" indent="0">
              <a:buNone/>
            </a:pPr>
            <a:r>
              <a:rPr lang="en-GB" dirty="0">
                <a:solidFill>
                  <a:srgbClr val="333333"/>
                </a:solidFill>
                <a:latin typeface="Lato"/>
              </a:rPr>
              <a:t>or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/>
              </a:rPr>
              <a:t>pip install 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p</a:t>
            </a:r>
            <a:r>
              <a:rPr lang="en-GB" sz="2400" dirty="0" err="1" smtClean="0">
                <a:solidFill>
                  <a:srgbClr val="000000"/>
                </a:solidFill>
                <a:latin typeface="Consolas"/>
              </a:rPr>
              <a:t>yinstaller</a:t>
            </a:r>
            <a:endParaRPr lang="en-GB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9360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58" y="10236"/>
            <a:ext cx="9117842" cy="1143000"/>
          </a:xfrm>
        </p:spPr>
        <p:txBody>
          <a:bodyPr/>
          <a:lstStyle/>
          <a:p>
            <a:r>
              <a:rPr lang="en-GB" dirty="0" smtClean="0"/>
              <a:t>Create executable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9144000" cy="4983163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Navigate to the folder with your script.py</a:t>
            </a:r>
          </a:p>
          <a:p>
            <a:r>
              <a:rPr lang="en-GB" dirty="0" smtClean="0"/>
              <a:t>You can check if </a:t>
            </a:r>
            <a:r>
              <a:rPr lang="en-GB" dirty="0" err="1" smtClean="0"/>
              <a:t>pyinstaller</a:t>
            </a:r>
            <a:r>
              <a:rPr lang="en-GB" dirty="0" smtClean="0"/>
              <a:t> is in the path : 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pyinstaller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--version</a:t>
            </a:r>
          </a:p>
          <a:p>
            <a:r>
              <a:rPr lang="en-GB" dirty="0" smtClean="0"/>
              <a:t>Run </a:t>
            </a:r>
            <a:r>
              <a:rPr lang="en-GB" dirty="0" err="1" smtClean="0"/>
              <a:t>pyinstaller</a:t>
            </a:r>
            <a:r>
              <a:rPr lang="en-GB" dirty="0" smtClean="0"/>
              <a:t> with script you want to compile: 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pyinstaller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sz="2400" dirty="0" smtClean="0">
                <a:solidFill>
                  <a:srgbClr val="000000"/>
                </a:solidFill>
                <a:latin typeface="Consolas"/>
              </a:rPr>
              <a:t>myScript.py</a:t>
            </a:r>
            <a:endParaRPr lang="en-GB" sz="2400" dirty="0">
              <a:solidFill>
                <a:srgbClr val="000000"/>
              </a:solidFill>
              <a:latin typeface="Consolas"/>
            </a:endParaRPr>
          </a:p>
          <a:p>
            <a:r>
              <a:rPr lang="en-GB" dirty="0" smtClean="0"/>
              <a:t>The program will create a folder __</a:t>
            </a:r>
            <a:r>
              <a:rPr lang="en-GB" dirty="0" err="1" smtClean="0"/>
              <a:t>pycache</a:t>
            </a:r>
            <a:r>
              <a:rPr lang="en-GB" dirty="0" smtClean="0"/>
              <a:t>__ inside the folder is executable </a:t>
            </a:r>
          </a:p>
          <a:p>
            <a:r>
              <a:rPr lang="en-GB" dirty="0" err="1" smtClean="0"/>
              <a:t>pyinstaller</a:t>
            </a:r>
            <a:r>
              <a:rPr lang="en-GB" dirty="0" smtClean="0"/>
              <a:t> can be run with different options. </a:t>
            </a:r>
            <a:br>
              <a:rPr lang="en-GB" dirty="0" smtClean="0"/>
            </a:br>
            <a:r>
              <a:rPr lang="en-GB" dirty="0" smtClean="0"/>
              <a:t>For reference please see:</a:t>
            </a:r>
            <a:endParaRPr lang="en-GB" sz="2400" dirty="0" smtClean="0">
              <a:solidFill>
                <a:srgbClr val="000000"/>
              </a:solidFill>
              <a:latin typeface="Consolas"/>
            </a:endParaRPr>
          </a:p>
          <a:p>
            <a:endParaRPr lang="en-GB" sz="2400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/>
                <a:hlinkClick r:id="rId2"/>
              </a:rPr>
              <a:t>https://</a:t>
            </a:r>
            <a:r>
              <a:rPr lang="en-GB" sz="2400" dirty="0" smtClean="0">
                <a:solidFill>
                  <a:srgbClr val="000000"/>
                </a:solidFill>
                <a:latin typeface="Consolas"/>
                <a:hlinkClick r:id="rId2"/>
              </a:rPr>
              <a:t>pythonhosted.org/PyInstaller/usage.html</a:t>
            </a:r>
            <a:endParaRPr lang="en-GB" sz="2400" dirty="0" smtClean="0">
              <a:solidFill>
                <a:srgbClr val="000000"/>
              </a:solidFill>
              <a:latin typeface="Consolas"/>
            </a:endParaRPr>
          </a:p>
          <a:p>
            <a:endParaRPr lang="en-GB" sz="2400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endParaRPr lang="en-GB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0882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Challenge !?!?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endParaRPr lang="en-GB" dirty="0" smtClean="0"/>
          </a:p>
          <a:p>
            <a:pPr marL="0" indent="0" algn="ctr">
              <a:buNone/>
            </a:pPr>
            <a:r>
              <a:rPr lang="en-GB" dirty="0" smtClean="0"/>
              <a:t>Create executable file</a:t>
            </a:r>
          </a:p>
          <a:p>
            <a:pPr marL="0" indent="0" algn="ctr">
              <a:buNone/>
            </a:pPr>
            <a:r>
              <a:rPr lang="en-GB" dirty="0"/>
              <a:t>a</a:t>
            </a:r>
            <a:r>
              <a:rPr lang="en-GB" dirty="0" smtClean="0"/>
              <a:t>s a single .exe file </a:t>
            </a:r>
          </a:p>
          <a:p>
            <a:pPr marL="0" indent="0" algn="ctr">
              <a:buNone/>
            </a:pPr>
            <a:r>
              <a:rPr lang="en-GB" dirty="0" smtClean="0"/>
              <a:t>running without a </a:t>
            </a:r>
            <a:r>
              <a:rPr lang="en-GB" dirty="0" err="1" smtClean="0"/>
              <a:t>cmd</a:t>
            </a:r>
            <a:r>
              <a:rPr lang="en-GB" dirty="0" smtClean="0"/>
              <a:t> in the background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6956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17638"/>
          </a:xfrm>
        </p:spPr>
        <p:txBody>
          <a:bodyPr/>
          <a:lstStyle/>
          <a:p>
            <a:r>
              <a:rPr lang="en-GB" dirty="0" smtClean="0"/>
              <a:t>A word about errors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9144000" cy="4953000"/>
          </a:xfrm>
        </p:spPr>
        <p:txBody>
          <a:bodyPr>
            <a:normAutofit fontScale="85000" lnSpcReduction="20000"/>
          </a:bodyPr>
          <a:lstStyle/>
          <a:p>
            <a:r>
              <a:rPr lang="en-GB" dirty="0" smtClean="0"/>
              <a:t>If you installed Anaconda 4.4 with Python 3.6 you run into troubles.</a:t>
            </a:r>
          </a:p>
          <a:p>
            <a:r>
              <a:rPr lang="en-GB" dirty="0" err="1"/>
              <a:t>p</a:t>
            </a:r>
            <a:r>
              <a:rPr lang="en-GB" dirty="0" err="1" smtClean="0"/>
              <a:t>yinstaller</a:t>
            </a:r>
            <a:r>
              <a:rPr lang="en-GB" dirty="0" smtClean="0"/>
              <a:t> is not yet compatible with Python 3.6</a:t>
            </a:r>
          </a:p>
          <a:p>
            <a:r>
              <a:rPr lang="en-GB" dirty="0" smtClean="0"/>
              <a:t>If you run it from the console you may get an error: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File "c:\</a:t>
            </a:r>
            <a:r>
              <a:rPr lang="en-GB" dirty="0" smtClean="0">
                <a:solidFill>
                  <a:srgbClr val="FF0000"/>
                </a:solidFill>
              </a:rPr>
              <a:t>users\anaconda3\lib\site-packages\PyInstaller\lib\modulegraph\modulegraph.py</a:t>
            </a:r>
            <a:r>
              <a:rPr lang="en-GB" dirty="0">
                <a:solidFill>
                  <a:srgbClr val="FF0000"/>
                </a:solidFill>
              </a:rPr>
              <a:t>", line 2731, in </a:t>
            </a:r>
            <a:r>
              <a:rPr lang="en-GB" dirty="0" err="1">
                <a:solidFill>
                  <a:srgbClr val="FF0000"/>
                </a:solidFill>
              </a:rPr>
              <a:t>get_operation_arg_name</a:t>
            </a:r>
            <a:endParaRPr lang="en-GB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    return </a:t>
            </a:r>
            <a:r>
              <a:rPr lang="en-GB" dirty="0" err="1">
                <a:solidFill>
                  <a:srgbClr val="FF0000"/>
                </a:solidFill>
              </a:rPr>
              <a:t>module_code_object.co_names</a:t>
            </a:r>
            <a:r>
              <a:rPr lang="en-GB" dirty="0">
                <a:solidFill>
                  <a:srgbClr val="FF0000"/>
                </a:solidFill>
              </a:rPr>
              <a:t>[</a:t>
            </a:r>
            <a:r>
              <a:rPr lang="en-GB" dirty="0" err="1">
                <a:solidFill>
                  <a:srgbClr val="FF0000"/>
                </a:solidFill>
              </a:rPr>
              <a:t>co_names_index</a:t>
            </a:r>
            <a:r>
              <a:rPr lang="en-GB" dirty="0">
                <a:solidFill>
                  <a:srgbClr val="FF0000"/>
                </a:solidFill>
              </a:rPr>
              <a:t>]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FF0000"/>
                </a:solidFill>
              </a:rPr>
              <a:t>IndexError</a:t>
            </a:r>
            <a:r>
              <a:rPr lang="en-GB" dirty="0">
                <a:solidFill>
                  <a:srgbClr val="FF0000"/>
                </a:solidFill>
              </a:rPr>
              <a:t>: tuple index out of range</a:t>
            </a:r>
            <a:endParaRPr lang="en-GB" dirty="0" smtClean="0">
              <a:solidFill>
                <a:srgbClr val="FF0000"/>
              </a:solidFill>
            </a:endParaRPr>
          </a:p>
          <a:p>
            <a:r>
              <a:rPr lang="en-GB" dirty="0" smtClean="0"/>
              <a:t>Search for it . It should take you to a forum thread stating about non-compatibility.</a:t>
            </a:r>
          </a:p>
          <a:p>
            <a:r>
              <a:rPr lang="en-GB" dirty="0" smtClean="0"/>
              <a:t>DON’T AFRAID OF ERRORS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393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7647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b="1" i="1" dirty="0" smtClean="0">
                <a:solidFill>
                  <a:schemeClr val="tx2"/>
                </a:solidFill>
              </a:rPr>
              <a:t>The Zen of Python</a:t>
            </a:r>
            <a:endParaRPr lang="en-GB" b="1" i="1" dirty="0">
              <a:solidFill>
                <a:schemeClr val="tx2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3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4622386" y="878261"/>
            <a:ext cx="449106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There </a:t>
            </a: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should be one-- and preferably only one --obvious way to do it.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Although that way may not be obvious at first unless you're Dutch.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Now is better than never.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Although never is often better than *right* now.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If the implementation is hard to explain, it's a bad idea.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 If the implementation is easy to explain, it may be a good idea.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Namespaces are one honking great idea -- let's do more of those!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0386" y="878261"/>
            <a:ext cx="4572000" cy="467820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Beautiful is better than ugly.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Explicit is better than implicit.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Simple is better than complex.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Complex is better than complicated.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Flat is better than nested.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Sparse is better than dense.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Readability counts.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Special cases aren't special enough to break the </a:t>
            </a:r>
            <a:r>
              <a:rPr lang="en-US" sz="2000" dirty="0" smtClean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rules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 smtClean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Although </a:t>
            </a: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practicality beats purity.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Errors should never pass silently. Unless explicitly silenced. 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 Unicode MS" pitchFamily="34" charset="-128"/>
                <a:cs typeface="Arial" pitchFamily="34" charset="0"/>
              </a:rPr>
              <a:t>In the face of ambiguity, refuse the temptation to guess.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GB" dirty="0"/>
          </a:p>
        </p:txBody>
      </p:sp>
      <p:sp>
        <p:nvSpPr>
          <p:cNvPr id="17" name="Rectangle 16"/>
          <p:cNvSpPr/>
          <p:nvPr/>
        </p:nvSpPr>
        <p:spPr>
          <a:xfrm>
            <a:off x="4622386" y="5877272"/>
            <a:ext cx="4445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2"/>
              </a:rPr>
              <a:t>http://www.python.org/dev/peps/pep-0020/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491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GB" dirty="0" smtClean="0"/>
              <a:t>Warnings: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9144000" cy="5334000"/>
          </a:xfrm>
        </p:spPr>
        <p:txBody>
          <a:bodyPr>
            <a:normAutofit fontScale="85000" lnSpcReduction="20000"/>
          </a:bodyPr>
          <a:lstStyle/>
          <a:p>
            <a:r>
              <a:rPr lang="en-GB" dirty="0" smtClean="0"/>
              <a:t>Currently Python has to non-compatible versions: Python 2.7 (Python2) and Python 3.6 (Python3). </a:t>
            </a:r>
            <a:endParaRPr lang="en-GB" dirty="0"/>
          </a:p>
          <a:p>
            <a:pPr marL="0" indent="0" algn="ctr">
              <a:buNone/>
            </a:pPr>
            <a:r>
              <a:rPr lang="en-GB" b="1" i="1" dirty="0">
                <a:solidFill>
                  <a:srgbClr val="C00000"/>
                </a:solidFill>
              </a:rPr>
              <a:t>Python 2.x is legacy, </a:t>
            </a:r>
            <a:endParaRPr lang="en-GB" b="1" i="1" dirty="0" smtClean="0">
              <a:solidFill>
                <a:srgbClr val="C00000"/>
              </a:solidFill>
            </a:endParaRPr>
          </a:p>
          <a:p>
            <a:pPr marL="0" indent="0" algn="ctr">
              <a:buNone/>
            </a:pPr>
            <a:r>
              <a:rPr lang="en-GB" b="1" i="1" dirty="0" smtClean="0">
                <a:solidFill>
                  <a:srgbClr val="C00000"/>
                </a:solidFill>
              </a:rPr>
              <a:t>Python </a:t>
            </a:r>
            <a:r>
              <a:rPr lang="en-GB" b="1" i="1" dirty="0">
                <a:solidFill>
                  <a:srgbClr val="C00000"/>
                </a:solidFill>
              </a:rPr>
              <a:t>3.x is the present and future of the </a:t>
            </a:r>
            <a:r>
              <a:rPr lang="en-GB" b="1" i="1" dirty="0" smtClean="0">
                <a:solidFill>
                  <a:srgbClr val="C00000"/>
                </a:solidFill>
              </a:rPr>
              <a:t>language</a:t>
            </a:r>
          </a:p>
          <a:p>
            <a:pPr marL="0" indent="0" algn="ctr">
              <a:buNone/>
            </a:pPr>
            <a:endParaRPr lang="en-GB" b="1" i="1" dirty="0" smtClean="0">
              <a:solidFill>
                <a:srgbClr val="C00000"/>
              </a:solidFill>
            </a:endParaRPr>
          </a:p>
          <a:p>
            <a:r>
              <a:rPr lang="en-GB" dirty="0">
                <a:solidFill>
                  <a:srgbClr val="FF0000"/>
                </a:solidFill>
              </a:rPr>
              <a:t>Python is only a programming language and will not solve all of your </a:t>
            </a:r>
            <a:r>
              <a:rPr lang="en-GB" dirty="0" smtClean="0">
                <a:solidFill>
                  <a:srgbClr val="FF0000"/>
                </a:solidFill>
              </a:rPr>
              <a:t>problems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r>
              <a:rPr lang="en-GB" dirty="0"/>
              <a:t>Do not expect you can use Python in next five minutes after you decided to use </a:t>
            </a:r>
            <a:r>
              <a:rPr lang="en-GB" dirty="0" smtClean="0"/>
              <a:t>it (hard way). </a:t>
            </a:r>
            <a:endParaRPr lang="en-GB" dirty="0"/>
          </a:p>
          <a:p>
            <a:pPr lvl="1"/>
            <a:r>
              <a:rPr lang="en-GB" dirty="0"/>
              <a:t>Python often requires installation together with C compiler. For </a:t>
            </a:r>
            <a:r>
              <a:rPr lang="en-GB" dirty="0" err="1"/>
              <a:t>NumPy</a:t>
            </a:r>
            <a:r>
              <a:rPr lang="en-GB" dirty="0"/>
              <a:t> requires FORTRAN </a:t>
            </a:r>
          </a:p>
          <a:p>
            <a:pPr lvl="1"/>
            <a:r>
              <a:rPr lang="en-GB" dirty="0"/>
              <a:t>If you run a Windows machine take a holidays for this task</a:t>
            </a:r>
            <a:r>
              <a:rPr lang="en-GB" dirty="0" smtClean="0"/>
              <a:t>.</a:t>
            </a:r>
            <a:endParaRPr lang="en-GB" b="1" dirty="0">
              <a:solidFill>
                <a:srgbClr val="C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434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871"/>
            <a:ext cx="4738192" cy="1119873"/>
          </a:xfrm>
        </p:spPr>
        <p:txBody>
          <a:bodyPr/>
          <a:lstStyle/>
          <a:p>
            <a:r>
              <a:rPr lang="en-GB" dirty="0" smtClean="0"/>
              <a:t>Where to get help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6938" y="6373837"/>
            <a:ext cx="5688632" cy="484163"/>
          </a:xfrm>
        </p:spPr>
        <p:txBody>
          <a:bodyPr/>
          <a:lstStyle/>
          <a:p>
            <a:r>
              <a:rPr lang="en-GB" smtClean="0"/>
              <a:t>W4T - Introduction - Tomasz Szyrowski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5</a:t>
            </a:fld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571" y="1871688"/>
            <a:ext cx="6067906" cy="2999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4744"/>
            <a:ext cx="4716016" cy="3337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4721448" y="7144"/>
            <a:ext cx="44279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/>
              <a:t>Official </a:t>
            </a:r>
            <a:r>
              <a:rPr lang="en-GB" sz="2400" dirty="0"/>
              <a:t>Python </a:t>
            </a:r>
            <a:r>
              <a:rPr lang="en-GB" sz="2400" dirty="0" smtClean="0"/>
              <a:t>documentation</a:t>
            </a:r>
            <a:endParaRPr lang="en-GB" sz="2400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83720"/>
            <a:ext cx="5524501" cy="2605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890" y="2534807"/>
            <a:ext cx="3996110" cy="3854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4722440" y="934716"/>
            <a:ext cx="44279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err="1" smtClean="0"/>
              <a:t>PyCon</a:t>
            </a:r>
            <a:r>
              <a:rPr lang="en-GB" sz="2400" dirty="0" smtClean="0"/>
              <a:t> </a:t>
            </a:r>
            <a:r>
              <a:rPr lang="en-GB" sz="2400" dirty="0"/>
              <a:t>and video </a:t>
            </a:r>
            <a:r>
              <a:rPr lang="en-GB" sz="2400" dirty="0" smtClean="0"/>
              <a:t>tutorials</a:t>
            </a:r>
            <a:endParaRPr lang="en-GB" sz="2400" dirty="0"/>
          </a:p>
        </p:txBody>
      </p:sp>
      <p:sp>
        <p:nvSpPr>
          <p:cNvPr id="13" name="Rectangle 12"/>
          <p:cNvSpPr/>
          <p:nvPr/>
        </p:nvSpPr>
        <p:spPr>
          <a:xfrm>
            <a:off x="4722440" y="468809"/>
            <a:ext cx="44279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/>
              <a:t>Python community</a:t>
            </a:r>
            <a:endParaRPr lang="en-GB" sz="2400" dirty="0"/>
          </a:p>
        </p:txBody>
      </p:sp>
      <p:sp>
        <p:nvSpPr>
          <p:cNvPr id="14" name="Rectangle 13"/>
          <p:cNvSpPr/>
          <p:nvPr/>
        </p:nvSpPr>
        <p:spPr>
          <a:xfrm>
            <a:off x="4716016" y="1410023"/>
            <a:ext cx="44279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/>
              <a:t>Many books and tutorials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30239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GB" dirty="0" smtClean="0"/>
              <a:t>Python as the bare </a:t>
            </a:r>
            <a:r>
              <a:rPr lang="en-GB" dirty="0" smtClean="0"/>
              <a:t>language 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July 2017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W4T - Introduction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-1" y="5772753"/>
            <a:ext cx="9144001" cy="7717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In windows open </a:t>
            </a:r>
            <a:r>
              <a:rPr lang="en-GB" dirty="0" err="1" smtClean="0"/>
              <a:t>cmd</a:t>
            </a:r>
            <a:r>
              <a:rPr lang="en-GB" dirty="0" smtClean="0"/>
              <a:t> and type in python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990599"/>
            <a:ext cx="9144000" cy="4782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3733800"/>
            <a:ext cx="4953000" cy="206966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Python has a design philosophy which emphasizes code readability (notably using whitespace indentation to delimit code blocks rather than curly brackets or keywords), and a syntax which allows programmers to express concepts in fewer lines</a:t>
            </a:r>
          </a:p>
        </p:txBody>
      </p:sp>
    </p:spTree>
    <p:extLst>
      <p:ext uri="{BB962C8B-B14F-4D97-AF65-F5344CB8AC3E}">
        <p14:creationId xmlns:p14="http://schemas.microsoft.com/office/powerpoint/2010/main" val="1640369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636"/>
            <a:ext cx="9144000" cy="736068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How to use Python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7</a:t>
            </a:fld>
            <a:endParaRPr lang="en-GB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413" y="764704"/>
            <a:ext cx="3714389" cy="2880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" y="3103623"/>
            <a:ext cx="5429593" cy="3168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7422563" y="5995213"/>
            <a:ext cx="17162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>
                <a:hlinkClick r:id="rId4"/>
              </a:rPr>
              <a:t>http://www.python.org/</a:t>
            </a:r>
            <a:endParaRPr lang="en-GB" sz="1200" dirty="0"/>
          </a:p>
        </p:txBody>
      </p:sp>
      <p:sp>
        <p:nvSpPr>
          <p:cNvPr id="7" name="Rectangle 6"/>
          <p:cNvSpPr/>
          <p:nvPr/>
        </p:nvSpPr>
        <p:spPr>
          <a:xfrm>
            <a:off x="15617" y="779472"/>
            <a:ext cx="54113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The </a:t>
            </a:r>
            <a:r>
              <a:rPr lang="en-GB" dirty="0" err="1"/>
              <a:t>Cmd</a:t>
            </a:r>
            <a:r>
              <a:rPr lang="en-GB" dirty="0"/>
              <a:t> class provides a simple framework for writing line-oriented command interpreters. </a:t>
            </a:r>
          </a:p>
        </p:txBody>
      </p:sp>
      <p:sp>
        <p:nvSpPr>
          <p:cNvPr id="8" name="Rectangle 7"/>
          <p:cNvSpPr/>
          <p:nvPr/>
        </p:nvSpPr>
        <p:spPr>
          <a:xfrm>
            <a:off x="15617" y="1772816"/>
            <a:ext cx="53969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Python </a:t>
            </a:r>
            <a:r>
              <a:rPr lang="en-GB" dirty="0"/>
              <a:t>scripts have to be processed by another program called the Python </a:t>
            </a:r>
            <a:r>
              <a:rPr lang="en-GB" i="1" dirty="0"/>
              <a:t>interpreter</a:t>
            </a:r>
            <a:r>
              <a:rPr lang="en-GB" dirty="0"/>
              <a:t>. The interpreter reads </a:t>
            </a:r>
            <a:r>
              <a:rPr lang="en-GB" dirty="0" smtClean="0"/>
              <a:t>a </a:t>
            </a:r>
            <a:r>
              <a:rPr lang="en-GB" dirty="0"/>
              <a:t>script, compiles it into </a:t>
            </a:r>
            <a:r>
              <a:rPr lang="en-GB" dirty="0" err="1"/>
              <a:t>bytecodes</a:t>
            </a:r>
            <a:r>
              <a:rPr lang="en-GB" dirty="0"/>
              <a:t>, and then executes the </a:t>
            </a:r>
            <a:r>
              <a:rPr lang="en-GB" dirty="0" err="1"/>
              <a:t>bytecodes</a:t>
            </a:r>
            <a:r>
              <a:rPr lang="en-GB" dirty="0"/>
              <a:t> to run </a:t>
            </a:r>
            <a:r>
              <a:rPr lang="en-GB" dirty="0" smtClean="0"/>
              <a:t>a </a:t>
            </a:r>
            <a:r>
              <a:rPr lang="en-GB" dirty="0"/>
              <a:t>program.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24413" y="3672254"/>
            <a:ext cx="371958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On Windows, the standard Python installer already associates the .</a:t>
            </a:r>
            <a:r>
              <a:rPr lang="en-GB" dirty="0" err="1"/>
              <a:t>py</a:t>
            </a:r>
            <a:r>
              <a:rPr lang="en-GB" dirty="0"/>
              <a:t> extension with a file type (</a:t>
            </a:r>
            <a:r>
              <a:rPr lang="en-GB" dirty="0" err="1"/>
              <a:t>Python.File</a:t>
            </a:r>
            <a:r>
              <a:rPr lang="en-GB" dirty="0"/>
              <a:t>) and gives that file type an open command that runs the interpreter </a:t>
            </a:r>
            <a:r>
              <a:rPr lang="en-GB" dirty="0" smtClean="0"/>
              <a:t>.</a:t>
            </a:r>
          </a:p>
          <a:p>
            <a:r>
              <a:rPr lang="en-GB" dirty="0" smtClean="0"/>
              <a:t>This </a:t>
            </a:r>
            <a:r>
              <a:rPr lang="en-GB" dirty="0"/>
              <a:t>is enough to make scripts executable from the command prompt as ‘foo.py’.</a:t>
            </a:r>
          </a:p>
        </p:txBody>
      </p:sp>
    </p:spTree>
    <p:extLst>
      <p:ext uri="{BB962C8B-B14F-4D97-AF65-F5344CB8AC3E}">
        <p14:creationId xmlns:p14="http://schemas.microsoft.com/office/powerpoint/2010/main" val="2857018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" y="0"/>
            <a:ext cx="9143752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Python Integrated Development Environment, Anaconda and </a:t>
            </a:r>
            <a:r>
              <a:rPr lang="en-GB" dirty="0" err="1" smtClean="0"/>
              <a:t>Spyder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8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8761"/>
            <a:ext cx="5580112" cy="31372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3172633"/>
            <a:ext cx="5668368" cy="318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636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GB" dirty="0" smtClean="0"/>
              <a:t>Installing Anaconda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W4T - Introduction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9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2736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7744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1460</Words>
  <Application>Microsoft Office PowerPoint</Application>
  <PresentationFormat>On-screen Show (4:3)</PresentationFormat>
  <Paragraphs>296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1_Office Theme</vt:lpstr>
      <vt:lpstr>W4T Introduction</vt:lpstr>
      <vt:lpstr>Why Python?</vt:lpstr>
      <vt:lpstr>PowerPoint Presentation</vt:lpstr>
      <vt:lpstr>Warnings:</vt:lpstr>
      <vt:lpstr>Where to get help</vt:lpstr>
      <vt:lpstr>Python as the bare language </vt:lpstr>
      <vt:lpstr>How to use Python</vt:lpstr>
      <vt:lpstr>Python Integrated Development Environment, Anaconda and Spyder</vt:lpstr>
      <vt:lpstr>Installing Anaconda</vt:lpstr>
      <vt:lpstr>Bleeding edge can bleed you out</vt:lpstr>
      <vt:lpstr>On side info:</vt:lpstr>
      <vt:lpstr>Anaconda – one of many environments</vt:lpstr>
      <vt:lpstr>Although great, IDE is not the lenguage</vt:lpstr>
      <vt:lpstr>PyDev / Eclipse - IDE</vt:lpstr>
      <vt:lpstr>PyDev / Eclipse - Debugging</vt:lpstr>
      <vt:lpstr>“Hello World” from command line</vt:lpstr>
      <vt:lpstr>Let’s pretend we are Genius !</vt:lpstr>
      <vt:lpstr>ERROR ?!?!</vt:lpstr>
      <vt:lpstr>What Happened ?#’?//</vt:lpstr>
      <vt:lpstr>How much Python  is in Python?</vt:lpstr>
      <vt:lpstr>So where the programming is? Repetition and decisions:</vt:lpstr>
      <vt:lpstr>Let’s start for real: Functions!</vt:lpstr>
      <vt:lpstr>Let’s get something more fun</vt:lpstr>
      <vt:lpstr>Check for module</vt:lpstr>
      <vt:lpstr>Create executable</vt:lpstr>
      <vt:lpstr>Challenge !?!?</vt:lpstr>
      <vt:lpstr>A word about errors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to Know Each Other</dc:title>
  <dc:creator>T</dc:creator>
  <cp:lastModifiedBy>T</cp:lastModifiedBy>
  <cp:revision>24</cp:revision>
  <cp:lastPrinted>2017-07-14T19:53:03Z</cp:lastPrinted>
  <dcterms:created xsi:type="dcterms:W3CDTF">2006-08-16T00:00:00Z</dcterms:created>
  <dcterms:modified xsi:type="dcterms:W3CDTF">2017-07-16T20:20:59Z</dcterms:modified>
</cp:coreProperties>
</file>

<file path=docProps/thumbnail.jpeg>
</file>